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DB919-78FF-43CE-8EA0-E16C129AAFC4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B4E83-2830-450C-8DB1-B9B2D1433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634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DB919-78FF-43CE-8EA0-E16C129AAFC4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B4E83-2830-450C-8DB1-B9B2D1433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843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DB919-78FF-43CE-8EA0-E16C129AAFC4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B4E83-2830-450C-8DB1-B9B2D1433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919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DB919-78FF-43CE-8EA0-E16C129AAFC4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B4E83-2830-450C-8DB1-B9B2D1433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464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DB919-78FF-43CE-8EA0-E16C129AAFC4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B4E83-2830-450C-8DB1-B9B2D1433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248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DB919-78FF-43CE-8EA0-E16C129AAFC4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B4E83-2830-450C-8DB1-B9B2D1433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117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DB919-78FF-43CE-8EA0-E16C129AAFC4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B4E83-2830-450C-8DB1-B9B2D1433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581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DB919-78FF-43CE-8EA0-E16C129AAFC4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B4E83-2830-450C-8DB1-B9B2D1433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135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DB919-78FF-43CE-8EA0-E16C129AAFC4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B4E83-2830-450C-8DB1-B9B2D1433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365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DB919-78FF-43CE-8EA0-E16C129AAFC4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B4E83-2830-450C-8DB1-B9B2D1433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878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DB919-78FF-43CE-8EA0-E16C129AAFC4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B4E83-2830-450C-8DB1-B9B2D1433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882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DB919-78FF-43CE-8EA0-E16C129AAFC4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B4E83-2830-450C-8DB1-B9B2D1433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766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Group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14136" y="1825625"/>
            <a:ext cx="8239664" cy="4351338"/>
          </a:xfrm>
        </p:spPr>
        <p:txBody>
          <a:bodyPr/>
          <a:lstStyle/>
          <a:p>
            <a:r>
              <a:rPr lang="en-US" dirty="0" smtClean="0"/>
              <a:t>Hannah </a:t>
            </a:r>
            <a:r>
              <a:rPr lang="en-US" dirty="0" err="1" smtClean="0"/>
              <a:t>Riffe</a:t>
            </a:r>
            <a:r>
              <a:rPr lang="en-US" dirty="0" smtClean="0"/>
              <a:t>		BAE Systems</a:t>
            </a:r>
          </a:p>
          <a:p>
            <a:r>
              <a:rPr lang="en-US" dirty="0" smtClean="0"/>
              <a:t>Paul </a:t>
            </a:r>
            <a:r>
              <a:rPr lang="en-US" dirty="0" err="1" smtClean="0"/>
              <a:t>Sorrells</a:t>
            </a:r>
            <a:r>
              <a:rPr lang="en-US" dirty="0" smtClean="0"/>
              <a:t>		MDA</a:t>
            </a:r>
          </a:p>
          <a:p>
            <a:r>
              <a:rPr lang="en-US" dirty="0" smtClean="0"/>
              <a:t>Dave Karr			USAF</a:t>
            </a:r>
          </a:p>
          <a:p>
            <a:r>
              <a:rPr lang="en-US" dirty="0" smtClean="0"/>
              <a:t>Don </a:t>
            </a:r>
            <a:r>
              <a:rPr lang="en-US" dirty="0" err="1" smtClean="0"/>
              <a:t>Szczur</a:t>
            </a:r>
            <a:r>
              <a:rPr lang="en-US" dirty="0" smtClean="0"/>
              <a:t>			USI/Army ManTech</a:t>
            </a:r>
          </a:p>
          <a:p>
            <a:r>
              <a:rPr lang="en-US" dirty="0" smtClean="0"/>
              <a:t>Mike Spears		GE Aviation</a:t>
            </a:r>
          </a:p>
          <a:p>
            <a:r>
              <a:rPr lang="en-US" dirty="0" smtClean="0"/>
              <a:t>Michael </a:t>
            </a:r>
            <a:r>
              <a:rPr lang="en-US" dirty="0" err="1" smtClean="0"/>
              <a:t>Ganowsky</a:t>
            </a:r>
            <a:r>
              <a:rPr lang="en-US" dirty="0" smtClean="0"/>
              <a:t>	Boeing</a:t>
            </a:r>
          </a:p>
          <a:p>
            <a:r>
              <a:rPr lang="en-US" dirty="0" smtClean="0"/>
              <a:t>John Rizzo			Pratt &amp; Whitney</a:t>
            </a:r>
          </a:p>
          <a:p>
            <a:r>
              <a:rPr lang="en-US" dirty="0" smtClean="0"/>
              <a:t>Keith </a:t>
            </a:r>
            <a:r>
              <a:rPr lang="en-US" dirty="0" err="1" smtClean="0"/>
              <a:t>Macht</a:t>
            </a:r>
            <a:r>
              <a:rPr lang="en-US" dirty="0" smtClean="0"/>
              <a:t>		Pratt &amp; Whitney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1436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1.6 First Article Inspection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recommended changes.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656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1.7 GIDEP Participation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Suggest last sentence be removed. (admin)</a:t>
            </a:r>
          </a:p>
          <a:p>
            <a:r>
              <a:rPr lang="en-US" dirty="0" smtClean="0"/>
              <a:t>Reword (d) to “include supplier participation”. (admin)</a:t>
            </a:r>
          </a:p>
          <a:p>
            <a:r>
              <a:rPr lang="en-US" dirty="0" smtClean="0"/>
              <a:t>GIDEP is presently “voluntary on contracts”, suggest removing “Shall implement” &amp; replacing with “where recommended”.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5215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1.8 PRR’s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sentence…..”Milestone C/FRP” to “Milestone C, LRIP/FRP”.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203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2.2 Manufacturing Modeling &amp; Simulation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Caution on “high fidelity” wording, suggest removing this.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1002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2.4 Configuration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 Comment – Item F, digital data configuration will be fluid with evolution of IOT, digital thread, etc.</a:t>
            </a:r>
          </a:p>
          <a:p>
            <a:r>
              <a:rPr lang="en-US" dirty="0" smtClean="0"/>
              <a:t>General Comment – CM is also a big “cyber” issue.</a:t>
            </a:r>
          </a:p>
          <a:p>
            <a:r>
              <a:rPr lang="en-US" dirty="0" smtClean="0"/>
              <a:t>General Comment – may be inappropriate in TMRR &amp; EMD, suggest change from “X” to “AR” in these phases.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8566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2.5 Risk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may be redundant with SOW input 1.3. Suggest comparing this language with SOW 1.3 &amp; edit/combine if appropriate.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6597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2.6 Parts, Materials, and Processes Control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Suggest adding, as an option, SD-22 Handbook for DMSMS. </a:t>
            </a:r>
          </a:p>
          <a:p>
            <a:r>
              <a:rPr lang="en-US" dirty="0" smtClean="0"/>
              <a:t>DI-MGMT 81949 could be referenced where appropriate.</a:t>
            </a:r>
          </a:p>
          <a:p>
            <a:r>
              <a:rPr lang="en-US" dirty="0" smtClean="0"/>
              <a:t>Suggest language distinguishing between production and sustainment requirements.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0804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2.7 Environmental Stress Screening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Suggest changing “X” to “AR” for TMRR &amp; EMD phases. This is atypical in production, more applicable to engineering phases. (admin)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180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MRL 1-3 General </a:t>
            </a:r>
            <a:r>
              <a:rPr lang="en-US" dirty="0" smtClean="0"/>
              <a:t>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Question: Does a “No” answer to meeting the MRL 1-3 criteria (ref: assessment questions) is not met and the S&amp;T process should not continue?</a:t>
            </a:r>
          </a:p>
          <a:p>
            <a:r>
              <a:rPr lang="en-US" dirty="0" smtClean="0"/>
              <a:t>Sometimes a “No” answer is meaningful, even though the criteria is not fully met at such at the earliest stages of R&amp;D.</a:t>
            </a:r>
          </a:p>
          <a:p>
            <a:r>
              <a:rPr lang="en-US" dirty="0" smtClean="0"/>
              <a:t>If “No” allows you to proceed with R&amp;D, then raising this “new” criteria is very beneficial to progress.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371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Specific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Thread A.1 – “Global Supply Base” involves a paradigm shift (vs. domestic</a:t>
            </a:r>
            <a:r>
              <a:rPr lang="en-US" dirty="0" smtClean="0"/>
              <a:t>)</a:t>
            </a:r>
          </a:p>
          <a:p>
            <a:r>
              <a:rPr lang="en-US" dirty="0"/>
              <a:t>Thread A.2 </a:t>
            </a:r>
            <a:r>
              <a:rPr lang="en-US" dirty="0" smtClean="0"/>
              <a:t>– “High </a:t>
            </a:r>
            <a:r>
              <a:rPr lang="en-US" dirty="0"/>
              <a:t>level manufacturing </a:t>
            </a:r>
            <a:r>
              <a:rPr lang="en-US" dirty="0" smtClean="0"/>
              <a:t>strategy” might be </a:t>
            </a:r>
            <a:r>
              <a:rPr lang="en-US" dirty="0"/>
              <a:t>replaced with </a:t>
            </a:r>
            <a:r>
              <a:rPr lang="en-US" dirty="0" smtClean="0"/>
              <a:t>“list </a:t>
            </a:r>
            <a:r>
              <a:rPr lang="en-US" dirty="0"/>
              <a:t>of manufacturing </a:t>
            </a:r>
            <a:r>
              <a:rPr lang="en-US" dirty="0" smtClean="0"/>
              <a:t>considerations”.</a:t>
            </a:r>
          </a:p>
          <a:p>
            <a:r>
              <a:rPr lang="en-US" dirty="0" smtClean="0"/>
              <a:t>Thread B.1 – “Breadboard” referenced in MRL 4, but is not in TRL criteria until TRL 5. Is this inconsistent?</a:t>
            </a:r>
            <a:endParaRPr lang="en-US" dirty="0" smtClean="0"/>
          </a:p>
          <a:p>
            <a:r>
              <a:rPr lang="en-US" dirty="0" smtClean="0"/>
              <a:t>Thread B.2 – this criteria seems too “systems engineering centric”, not “design maturity specific”. The group consensus is that the existing criteria is more appropriate to design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“Functionality” </a:t>
            </a:r>
            <a:r>
              <a:rPr lang="en-US" dirty="0"/>
              <a:t>has not yet been identified. This is beyond where even TRL's are for TRL </a:t>
            </a:r>
            <a:r>
              <a:rPr lang="en-US" dirty="0" smtClean="0"/>
              <a:t>1.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41785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Specific Comments continued……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Thread C.1 – MRL 1 is too early for even ROM costing. MRL 2, existing criteria is sufficient.</a:t>
            </a:r>
          </a:p>
          <a:p>
            <a:r>
              <a:rPr lang="en-US" dirty="0" smtClean="0"/>
              <a:t>MRL </a:t>
            </a:r>
            <a:r>
              <a:rPr lang="en-US" dirty="0"/>
              <a:t>1 is too early for even ROM costing. Estimates that vary wildly </a:t>
            </a:r>
            <a:r>
              <a:rPr lang="en-US" dirty="0" smtClean="0"/>
              <a:t> could </a:t>
            </a:r>
            <a:r>
              <a:rPr lang="en-US" dirty="0"/>
              <a:t>affect decision-making?</a:t>
            </a:r>
          </a:p>
          <a:p>
            <a:r>
              <a:rPr lang="en-US" dirty="0"/>
              <a:t>Thread C.2 – this criteria seems better suited for inclusion in a “help file” rather than directly in the MRL criteria.</a:t>
            </a:r>
          </a:p>
          <a:p>
            <a:r>
              <a:rPr lang="en-US" dirty="0"/>
              <a:t>Thread C.3 – IB Capability Gap at MRL 1 seems inconsistent with A.1 where the capability gap is included in MRL 2.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888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SOW/RFP 1.1 </a:t>
            </a:r>
            <a:r>
              <a:rPr lang="en-US" dirty="0" smtClean="0"/>
              <a:t>MMP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Major/Critical Supplier may be too subjective, but AS6500 language provides guidance.</a:t>
            </a:r>
          </a:p>
          <a:p>
            <a:r>
              <a:rPr lang="en-US" dirty="0" smtClean="0"/>
              <a:t>Is TMRR phase too early for DI MGMT 81889 (may only apply if program proceeds to EMD phase?</a:t>
            </a:r>
          </a:p>
          <a:p>
            <a:r>
              <a:rPr lang="en-US" dirty="0" smtClean="0"/>
              <a:t>IEEE 15288.2 spec provides PRR guidance. </a:t>
            </a:r>
            <a:r>
              <a:rPr lang="en-US" dirty="0" smtClean="0"/>
              <a:t>Maybe specify spec in SOW language.</a:t>
            </a:r>
          </a:p>
          <a:p>
            <a:r>
              <a:rPr lang="en-US" dirty="0" smtClean="0"/>
              <a:t>Only applies to ACAT1 programs (critical change)</a:t>
            </a:r>
          </a:p>
          <a:p>
            <a:r>
              <a:rPr lang="en-US" dirty="0"/>
              <a:t>Change X to AR (as required) in TMRR phase (admin)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74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1.2 QMS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the DID too early for TMRR phase? It may be better intended for EMD &amp; later……i.e. production.</a:t>
            </a:r>
          </a:p>
          <a:p>
            <a:r>
              <a:rPr lang="en-US" dirty="0" smtClean="0"/>
              <a:t>Change X to AR (as required) in TMRR phase (admin)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098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1.3 MRLs &amp; MRL Assessments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Suppliers…(as agreed upon between contractor &amp; government)</a:t>
            </a:r>
          </a:p>
          <a:p>
            <a:r>
              <a:rPr lang="en-US" dirty="0" smtClean="0"/>
              <a:t>DI- SESS-81974 is sufficient for this, suggest not referencing other DIDs here. (critical, allows </a:t>
            </a:r>
            <a:r>
              <a:rPr lang="en-US" dirty="0" err="1" smtClean="0"/>
              <a:t>mis</a:t>
            </a:r>
            <a:r>
              <a:rPr lang="en-US" dirty="0" smtClean="0"/>
              <a:t>-interpretation)</a:t>
            </a:r>
          </a:p>
          <a:p>
            <a:r>
              <a:rPr lang="en-US" dirty="0" smtClean="0"/>
              <a:t>Suggested change to 1</a:t>
            </a:r>
            <a:r>
              <a:rPr lang="en-US" baseline="30000" dirty="0" smtClean="0"/>
              <a:t>st</a:t>
            </a:r>
            <a:r>
              <a:rPr lang="en-US" dirty="0" smtClean="0"/>
              <a:t> sentence. Replace IAW with “consistent with” (admin)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1686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1.4 Quality and Manufacturing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“Metrics shall include” is too absolute. Suggest, “* as specified from suggested  below”. (critical)</a:t>
            </a:r>
          </a:p>
          <a:p>
            <a:r>
              <a:rPr lang="en-US" dirty="0" smtClean="0"/>
              <a:t>“As a minimum” text is also too absolute. (critical)</a:t>
            </a:r>
          </a:p>
          <a:p>
            <a:r>
              <a:rPr lang="en-US" dirty="0" smtClean="0"/>
              <a:t>Replace “monthly” with “at the agreed upon frequency”. (admin)</a:t>
            </a:r>
          </a:p>
          <a:p>
            <a:r>
              <a:rPr lang="en-US" dirty="0" smtClean="0"/>
              <a:t>Next to last sentence….”Metrics shall be….” is redundant, suggest remove (admin)</a:t>
            </a:r>
          </a:p>
          <a:p>
            <a:r>
              <a:rPr lang="en-US" dirty="0" smtClean="0"/>
              <a:t>Requiring on-line access may be too much, suggest this as a preferred option. (admin)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5859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1.5 Counterfeit Parts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 “franchised” to “franchisee” (admin) or remove entirely and just specify entire supply chain.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1193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817</Words>
  <Application>Microsoft Office PowerPoint</Application>
  <PresentationFormat>Widescreen</PresentationFormat>
  <Paragraphs>67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Group 2</vt:lpstr>
      <vt:lpstr>MRL 1-3 General Comments</vt:lpstr>
      <vt:lpstr>Specific Comments</vt:lpstr>
      <vt:lpstr>Specific Comments continued……</vt:lpstr>
      <vt:lpstr>SOW/RFP 1.1 MMP</vt:lpstr>
      <vt:lpstr>1.2 QMS</vt:lpstr>
      <vt:lpstr>1.3 MRLs &amp; MRL Assessments</vt:lpstr>
      <vt:lpstr>1.4 Quality and Manufacturing Metrics</vt:lpstr>
      <vt:lpstr>1.5 Counterfeit Parts</vt:lpstr>
      <vt:lpstr>1.6 First Article Inspection</vt:lpstr>
      <vt:lpstr>1.7 GIDEP Participation</vt:lpstr>
      <vt:lpstr>1.8 PRR’s</vt:lpstr>
      <vt:lpstr>2.2 Manufacturing Modeling &amp; Simulation</vt:lpstr>
      <vt:lpstr>2.4 Configuration Management</vt:lpstr>
      <vt:lpstr>2.5 Risk Management</vt:lpstr>
      <vt:lpstr>2.6 Parts, Materials, and Processes Control Program</vt:lpstr>
      <vt:lpstr>2.7 Environmental Stress Screening</vt:lpstr>
    </vt:vector>
  </TitlesOfParts>
  <Company>MSU HPC2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2</dc:title>
  <dc:creator>larry</dc:creator>
  <cp:lastModifiedBy>larry</cp:lastModifiedBy>
  <cp:revision>34</cp:revision>
  <dcterms:created xsi:type="dcterms:W3CDTF">2018-09-26T09:41:20Z</dcterms:created>
  <dcterms:modified xsi:type="dcterms:W3CDTF">2018-09-26T14:42:03Z</dcterms:modified>
</cp:coreProperties>
</file>